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76" r:id="rId5"/>
    <p:sldId id="277" r:id="rId6"/>
    <p:sldId id="284" r:id="rId7"/>
    <p:sldId id="285" r:id="rId8"/>
    <p:sldId id="286" r:id="rId9"/>
    <p:sldId id="297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78" r:id="rId21"/>
    <p:sldId id="279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07" r:id="rId32"/>
    <p:sldId id="325" r:id="rId33"/>
    <p:sldId id="326" r:id="rId34"/>
    <p:sldId id="327" r:id="rId35"/>
    <p:sldId id="308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1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BC54EE-A22A-4230-B5B6-D739D7D83B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E63A054-66DA-44FE-8E1A-7AED72E220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E27622-5774-4771-831E-C64842A13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18B258-035A-4664-84A7-3FD3C9508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873398-7025-4482-B1AF-C3382526B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86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85E62-288B-43C4-861E-984479E2B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0D8019-19DE-451F-8856-E1AB33DE53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E03D6B-240B-4880-BC1D-BDC3444A7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42CAAF-ED97-4371-8304-8A422E664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F006C7-000E-475D-B961-DD69CF4B8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4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5911A50-C50C-4D9B-9068-1404D82F6A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C03C5C-101E-4CB9-B3A0-39525270C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563DB0-6F7A-459F-8A3A-11B988C8F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A4EBC9-A377-418E-B6AC-A4BA619FE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F2F216-F29D-474B-B8D4-6D4880575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111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22C9DE-D1DC-41E9-85FA-03B391A2E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B74702-75CE-4A9B-8C51-769D89CC1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B63CB7-DC73-4B41-ACA4-E20B78F61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443A48-CEC0-48DC-AECC-9A82BB3CA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3B2672-B54F-4F75-A2F8-EA0B8636E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068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D4C2E0-4BBF-4348-B607-E380BAA3C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AAAFF7-EC96-4495-9378-B8680237B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B52245-2143-496B-84BB-19A1FF877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BC833D-891F-4EDD-8D96-DFFE1B10D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1F251B-2B73-4EE3-979D-304D1C62E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923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BAF7D4-8CD8-422C-84D2-AB7770EE5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045730-470F-40F9-9AF4-A193BF725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BEFF3D5-0661-41DC-9627-D25488DD2F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C1680F-5FB5-4A25-A01E-B8D0D624F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F388A0-69B2-4B35-811B-ED8C109FB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B196DA-E1F6-46FF-964F-2AE1E55B5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575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A97146-7363-4F6D-A356-9C4338D16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DF6CF64-4246-40EA-AF8F-B136E8F2A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BF16A2-6D0A-4779-BA30-839F6711D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D42F95D-4688-46B4-BD05-859AD699E3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3984603-2128-4049-BACC-1C4D63C76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7413F91-961D-46DA-8675-440DC8E62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793B89B-C774-4CB4-A7BA-2B1D2000C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F000D10-0843-4696-A79A-60B6B7BD6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315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FFD898-B0D9-483C-9BFA-6057E6192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B08223E-F8AB-4E58-B6E3-D2FE0D716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58F213B-3666-4B98-9BB0-0D7DAC248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C1FB509-ED6F-4D7E-9088-6CB1647AF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466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195276E-7318-41D1-9FE5-968784033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64D1F72-68F7-4D69-83DA-4A12CF9F1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E2D73D0-4FF4-4B31-B361-63C9DF1E6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77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595198-1021-4517-B2F6-3E8FD573C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575331-094E-4789-9254-1F542BE7F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3D48BF-1043-49A3-844C-C4A9AC9AE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0F9580-FF04-4902-906C-695793609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19F0B3-F08D-4CBE-A466-95BC006AB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93F987-80BC-4134-8FCC-E5765BBAB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279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E5B294-0F40-490D-A22C-68F6D4A92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2FA3259-8DA3-4BD6-912B-F378E40DA6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619454-98D1-4C9B-90F6-0B0067034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865564-D5DA-4A5B-8E93-560370E69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464666-ECE8-4AB4-AE36-8104AC1CD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0E9F92-5E5B-479B-9132-3E1E7180B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983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09A1C6-9EF0-4B75-9DE5-18EED9C92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F0C0B9-21C4-4302-97A8-35FFAA5EE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32D09C-5796-4BE4-986D-467AAC537C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FF886-D52D-4F33-8A0B-8C57AB0F52D4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95EC62-79AC-43A5-A626-DC86964CF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5DCBD5-2143-4BB9-88EA-F75EE9AC8C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019DF-FB1B-4303-8F00-F47E8BD04D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367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cyberleninka.ru/article/n/ponyatie-suschnost-i-preimuschestva-sobytiynogo-marketinga" TargetMode="External"/><Relationship Id="rId3" Type="http://schemas.openxmlformats.org/officeDocument/2006/relationships/hyperlink" Target="https://cyberleninka.ru/article/n/osobennosti-ispolzovaniya-spetsialnyh-meropriyatiy-v-kachestve-marketingovogo-instrumenta" TargetMode="External"/><Relationship Id="rId7" Type="http://schemas.openxmlformats.org/officeDocument/2006/relationships/hyperlink" Target="https://cyberleninka.ru/article/n/zarubezhnyy-i-rossiyskiy-opyt-primeneniya-event-marketinga" TargetMode="External"/><Relationship Id="rId2" Type="http://schemas.openxmlformats.org/officeDocument/2006/relationships/hyperlink" Target="https://cyberleninka.ru/article/n/nerushimye-pravila-uspeshnogo-biznesa-v-sfere-ivent-industri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yberleninka.ru/article/n/spetsialnye-meropriyatiya-kak-instrumentkommunikatsionnoy-politiki" TargetMode="External"/><Relationship Id="rId5" Type="http://schemas.openxmlformats.org/officeDocument/2006/relationships/hyperlink" Target="https://cyberleninka.ru/article/n/aktualnye-voprosy-formirovaniya-loyalnosti-pokupateley-i-posrednikov" TargetMode="External"/><Relationship Id="rId10" Type="http://schemas.openxmlformats.org/officeDocument/2006/relationships/hyperlink" Target="https://cyberleninka.ru/article/n/razrabotka-kontseptsii-podgotovki-i-provedeniya-spetsialnogo-meropriyatiya" TargetMode="External"/><Relationship Id="rId4" Type="http://schemas.openxmlformats.org/officeDocument/2006/relationships/hyperlink" Target="https://cyberleninka.ru/article/n/mesto-ivent-marketinga-v-komplekse-integrirovannyh-marketingovyh-kommunikatsiy" TargetMode="External"/><Relationship Id="rId9" Type="http://schemas.openxmlformats.org/officeDocument/2006/relationships/hyperlink" Target="https://cyberleninka.ru/article/n/sobytiynyy-marketing-vyzovy-i-vozmozhnosti-novogo-vremen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7694C7-8B80-4BB0-A300-C5B5479C9B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ТЕМА ЛЕКЦИИ 2. ХАРАКТЕРИСТИКИ ПОДГОТОВКИ И РЕАЛИЗАЦИИ СПЕЦИАЛЬНЫХ МЕРОПРИЯТИЙ</a:t>
            </a: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E3F528D-BA5A-46C5-B45E-DE52BC8DB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663851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600" b="1"/>
              <a:t>Виды </a:t>
            </a:r>
            <a:r>
              <a:rPr lang="ru-RU" sz="2600" b="1" dirty="0"/>
              <a:t>специальных мероприятий</a:t>
            </a:r>
            <a:endParaRPr lang="ru-RU" sz="2600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2600" b="1" dirty="0"/>
              <a:t>Разработка концепции подготовки и проведения специального мероприятия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2600" b="1" dirty="0"/>
              <a:t>Этапы процесса организации специального мероприятия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7652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AA1D4A-F023-43F5-B5B3-5E87B4392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Творческое направление разработки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B4A786-44CA-4001-9D40-76956CD7B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/>
          <a:lstStyle/>
          <a:p>
            <a:pPr marL="0" indent="0" algn="just" fontAlgn="t">
              <a:buNone/>
            </a:pPr>
            <a:r>
              <a:rPr lang="ru-RU" sz="3600" dirty="0"/>
              <a:t>Цели и задачи специального мероприятия должны быть обусловлены потребностями бренда, учитывать его идеологию и придерживаться ее</a:t>
            </a:r>
          </a:p>
          <a:p>
            <a:pPr marL="0" indent="0" algn="just" fontAlgn="t">
              <a:buNone/>
            </a:pPr>
            <a:r>
              <a:rPr lang="ru-RU" sz="3600" dirty="0"/>
              <a:t>Далее необходимо четко определить </a:t>
            </a:r>
            <a:r>
              <a:rPr lang="ru-RU" sz="3600" b="1" dirty="0"/>
              <a:t>целевую аудиторию</a:t>
            </a:r>
            <a:r>
              <a:rPr lang="ru-RU" sz="3600" dirty="0"/>
              <a:t> специального события. От точности таргетирования зависит эффективность и результаты проведенного мероприятия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189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7DBCD0-C4BD-4380-BA0A-670ED36A0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Основными методиками определения портрета целевой аудитории являются</a:t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1FF758-4550-495F-8DA3-D8235EB1C4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/>
            <a:r>
              <a:rPr lang="ru-RU" sz="4800" dirty="0"/>
              <a:t>опрос</a:t>
            </a:r>
          </a:p>
          <a:p>
            <a:pPr fontAlgn="t"/>
            <a:r>
              <a:rPr lang="ru-RU" sz="4800" dirty="0"/>
              <a:t>анкетирование</a:t>
            </a:r>
          </a:p>
          <a:p>
            <a:pPr fontAlgn="t"/>
            <a:r>
              <a:rPr lang="ru-RU" sz="4800" dirty="0"/>
              <a:t>интервью</a:t>
            </a:r>
          </a:p>
          <a:p>
            <a:pPr fontAlgn="t"/>
            <a:r>
              <a:rPr lang="ru-RU" sz="4800" dirty="0"/>
              <a:t>исследования в Интернете и статистические данные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216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77D75-6DB2-4BBE-8144-211D25E93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Важнейшее направление творческой части разработки специального мероприятия – это составление программы проведения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903323-EB33-4699-AAB1-600E48B1F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59988"/>
          </a:xfrm>
        </p:spPr>
        <p:txBody>
          <a:bodyPr>
            <a:normAutofit/>
          </a:bodyPr>
          <a:lstStyle/>
          <a:p>
            <a:pPr marL="0" indent="0" fontAlgn="t">
              <a:buNone/>
            </a:pPr>
            <a:r>
              <a:rPr lang="ru-RU" dirty="0"/>
              <a:t>Здесь определяется перечень сопутствующих мероприятий, к ним могут относиться:</a:t>
            </a:r>
          </a:p>
          <a:p>
            <a:pPr fontAlgn="t"/>
            <a:r>
              <a:rPr lang="ru-RU" dirty="0"/>
              <a:t>- официальное открытие</a:t>
            </a:r>
          </a:p>
          <a:p>
            <a:pPr fontAlgn="t"/>
            <a:r>
              <a:rPr lang="ru-RU" dirty="0"/>
              <a:t>- «круглые столы»</a:t>
            </a:r>
          </a:p>
          <a:p>
            <a:pPr fontAlgn="t"/>
            <a:r>
              <a:rPr lang="ru-RU" dirty="0"/>
              <a:t>- семинары</a:t>
            </a:r>
          </a:p>
          <a:p>
            <a:pPr fontAlgn="t"/>
            <a:r>
              <a:rPr lang="ru-RU" dirty="0"/>
              <a:t>- панельные дискуссии</a:t>
            </a:r>
          </a:p>
          <a:p>
            <a:pPr fontAlgn="t"/>
            <a:r>
              <a:rPr lang="ru-RU" dirty="0"/>
              <a:t>- презентации</a:t>
            </a:r>
          </a:p>
          <a:p>
            <a:pPr fontAlgn="t"/>
            <a:r>
              <a:rPr lang="ru-RU" dirty="0"/>
              <a:t>- конференции; официальное закрытие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2595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F050A3-A4C1-4CE7-9E5F-72C360EE7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/>
              <a:t>Работа над административной частью разработки специального мероприятия начинается с разработки брифа события для внутренних и внешних подрядчиков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417082-BE95-4CB9-BC38-89E626259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t">
              <a:buNone/>
            </a:pPr>
            <a:r>
              <a:rPr lang="ru-RU" sz="4800" b="1" dirty="0"/>
              <a:t>Бриф события</a:t>
            </a:r>
            <a:r>
              <a:rPr lang="ru-RU" sz="4800" dirty="0"/>
              <a:t> должен в итоге помочь создать идеальное событие, которое, в свою очередь, решит конкретные бизнес-задачи и создаст яркий визуально-эмоциональный продукт нематериальной культуры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690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5A6F45-639E-4564-956C-2686FE8DE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/>
              <a:t>Успешное проведение и результаты мероприятия напрямую зависят от качественного подбора и грамотной работы персонала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BE5FE6-21CA-4FF8-8AFF-6CF5FBAB9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/>
              <a:t>Персонал должен будет обеспечивать выполнение технических, коммуникативных, </a:t>
            </a:r>
            <a:r>
              <a:rPr lang="ru-RU" sz="4000" dirty="0" err="1"/>
              <a:t>координаторских</a:t>
            </a:r>
            <a:r>
              <a:rPr lang="ru-RU" sz="4000" dirty="0"/>
              <a:t>, имиджевых и развлекательных функций</a:t>
            </a:r>
          </a:p>
          <a:p>
            <a:pPr marL="0" indent="0" algn="just">
              <a:buNone/>
            </a:pPr>
            <a:r>
              <a:rPr lang="ru-RU" sz="4000" dirty="0"/>
              <a:t>Поэтому мероприятие должно обладать широким штабом сотрудников, обеспечивающих практическую реализацию этих функций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305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D630D9-3B62-4F6B-83F2-B9F1EE0CA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Далее производится работа по выбору места проведения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04D26A-B24D-4CAA-955C-D65F9E57F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8505"/>
            <a:ext cx="10515600" cy="3898458"/>
          </a:xfrm>
        </p:spPr>
        <p:txBody>
          <a:bodyPr/>
          <a:lstStyle/>
          <a:p>
            <a:pPr marL="0" indent="0" algn="just">
              <a:buNone/>
            </a:pPr>
            <a:r>
              <a:rPr lang="ru-RU" sz="4800" b="1" dirty="0"/>
              <a:t>Необходимо проанализировать вместимость, соотношение цен</a:t>
            </a:r>
            <a:r>
              <a:rPr lang="ru-RU" sz="4800" dirty="0"/>
              <a:t>, особенности планировки и расположения, а затем выбрать наиболее подходящее место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2649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E844DC-7E7F-4C98-AC01-9F4B1CF98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Составление схемы мероприятия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486E2F-00CF-4395-AFB0-A958A66E54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после выяснения особенностей планировки, соотношения общей и </a:t>
            </a:r>
            <a:r>
              <a:rPr lang="ru-RU" sz="4800" dirty="0" err="1"/>
              <a:t>арендопригодной</a:t>
            </a:r>
            <a:r>
              <a:rPr lang="ru-RU" sz="4800" dirty="0"/>
              <a:t> площади места проведения, оптимально распределив ключевые объекты по арендованной площади</a:t>
            </a:r>
          </a:p>
        </p:txBody>
      </p:sp>
    </p:spTree>
    <p:extLst>
      <p:ext uri="{BB962C8B-B14F-4D97-AF65-F5344CB8AC3E}">
        <p14:creationId xmlns:p14="http://schemas.microsoft.com/office/powerpoint/2010/main" val="473088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7C43E8-DBD4-4B38-A675-195E84A0D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Завершающим этапом административного направления является работа со СМИ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34CEBF-659C-4B66-9785-81708B457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/>
              <a:t>Представителям СМИ необходимо будет пройти аккредитацию для работы на мероприятии</a:t>
            </a:r>
          </a:p>
          <a:p>
            <a:pPr marL="0" indent="0" algn="just" fontAlgn="t">
              <a:buNone/>
            </a:pPr>
            <a:r>
              <a:rPr lang="ru-RU" sz="3200" b="1" dirty="0"/>
              <a:t>Целями данного процесса являются</a:t>
            </a:r>
            <a:endParaRPr lang="ru-RU" sz="3200" dirty="0"/>
          </a:p>
          <a:p>
            <a:pPr algn="just" fontAlgn="t"/>
            <a:r>
              <a:rPr lang="ru-RU" sz="3200" dirty="0"/>
              <a:t>организация обширного, свободного и оперативного освещения в СМИ мероприятия</a:t>
            </a:r>
          </a:p>
          <a:p>
            <a:pPr algn="just" fontAlgn="t"/>
            <a:r>
              <a:rPr lang="ru-RU" sz="3200" dirty="0"/>
              <a:t>обеспечение необходимых условий для профессиональной деятельности представителей СМИ по подготовке и распространению полной и достоверной информации о ходе проведения мероприятия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0382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919F3C-B757-4C21-BE65-AD09208C4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Аккредитация представителей СМИ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B7BCEC-7A02-4A9B-8631-6A152A241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/>
              <a:t>осуществляется в соответствии с </a:t>
            </a:r>
            <a:r>
              <a:rPr lang="ru-RU" sz="4800" b="1" dirty="0"/>
              <a:t>Законом Российской Федерации «О средствах массовой информации»</a:t>
            </a:r>
            <a:r>
              <a:rPr lang="ru-RU" sz="4800" dirty="0"/>
              <a:t> для успешного взаимовыгодного сотрудничества, а также в целях упорядочения работы представителей СМИ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1292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EDD98D-A0B1-487E-8775-DDE8CCA0F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b="1" dirty="0"/>
              <a:t>Процесс аккредитации начинается с подачи заявки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C643FB-9C00-406C-BE65-8FEE11BE0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/>
              <a:t>Правом подать заявку на аккредитацию своих журналистов обладают редакции всех СМИ, зарегистрированных в Федеральной службе по надзору в сфере связи, информационных технологий и массовых коммуникаций, а также редакции иностранных СМИ, зарегистрированные в соответствии со своим национальным законодательством и получившие согласие на их аккредитацию в Министерстве иностранных дел России</a:t>
            </a:r>
          </a:p>
        </p:txBody>
      </p:sp>
    </p:spTree>
    <p:extLst>
      <p:ext uri="{BB962C8B-B14F-4D97-AF65-F5344CB8AC3E}">
        <p14:creationId xmlns:p14="http://schemas.microsoft.com/office/powerpoint/2010/main" val="1454197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599D3D-0622-4E51-A72F-EDF4D8848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1. Виды специальных мероприятий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BC3B9-B005-464E-AF0D-AFAE2E4D1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9036"/>
            <a:ext cx="10515600" cy="502383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000" b="1" dirty="0"/>
              <a:t>По характеру целей специальные мероприятия могут быть разделены:</a:t>
            </a:r>
          </a:p>
          <a:p>
            <a:pPr lvl="0"/>
            <a:r>
              <a:rPr lang="ru-RU" sz="3000" dirty="0"/>
              <a:t>на празднования (</a:t>
            </a:r>
            <a:r>
              <a:rPr lang="ru-RU" sz="3000" dirty="0" err="1"/>
              <a:t>celebrations</a:t>
            </a:r>
            <a:r>
              <a:rPr lang="ru-RU" sz="3000" dirty="0"/>
              <a:t>)</a:t>
            </a:r>
          </a:p>
          <a:p>
            <a:pPr lvl="0" algn="just"/>
            <a:r>
              <a:rPr lang="ru-RU" sz="3000" dirty="0"/>
              <a:t>образовательные специальные события (тренинги, семинары)</a:t>
            </a:r>
          </a:p>
          <a:p>
            <a:pPr lvl="0"/>
            <a:r>
              <a:rPr lang="ru-RU" sz="3000" dirty="0"/>
              <a:t>маркетинговые специальные события (презентации продукции)</a:t>
            </a:r>
          </a:p>
          <a:p>
            <a:pPr lvl="0"/>
            <a:r>
              <a:rPr lang="ru-RU" sz="3000" dirty="0"/>
              <a:t>интеграционные (</a:t>
            </a:r>
            <a:r>
              <a:rPr lang="ru-RU" sz="3000" dirty="0" err="1"/>
              <a:t>reunion</a:t>
            </a:r>
            <a:r>
              <a:rPr lang="ru-RU" sz="3000" dirty="0"/>
              <a:t>) специальные события (объединение людей происходит по принципу той или иной общности — родство, профессия, национальность, раса, интересы, хобби)</a:t>
            </a:r>
          </a:p>
        </p:txBody>
      </p:sp>
    </p:spTree>
    <p:extLst>
      <p:ext uri="{BB962C8B-B14F-4D97-AF65-F5344CB8AC3E}">
        <p14:creationId xmlns:p14="http://schemas.microsoft.com/office/powerpoint/2010/main" val="40432166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8E957C-FEBB-476E-BF4A-F1CFD84D2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Правила, которых стоит придерживаться при организации и проведении специального мероприятия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E5B727-94B4-4394-B77A-B1FD773F3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8465"/>
            <a:ext cx="10515600" cy="3838497"/>
          </a:xfrm>
        </p:spPr>
        <p:txBody>
          <a:bodyPr>
            <a:normAutofit/>
          </a:bodyPr>
          <a:lstStyle/>
          <a:p>
            <a:r>
              <a:rPr lang="ru-RU" sz="4000" dirty="0"/>
              <a:t>Правило 1. Единство и ограниченность пространства и времени </a:t>
            </a:r>
          </a:p>
          <a:p>
            <a:r>
              <a:rPr lang="ru-RU" sz="4000" dirty="0"/>
              <a:t>Правило 2. Тотальное присутствие бренда</a:t>
            </a:r>
          </a:p>
          <a:p>
            <a:r>
              <a:rPr lang="ru-RU" sz="4000" dirty="0"/>
              <a:t>Правило 3. Взаимообмен материальных и нематериальных ценностей</a:t>
            </a:r>
          </a:p>
          <a:p>
            <a:r>
              <a:rPr lang="ru-RU" sz="4000" dirty="0"/>
              <a:t>Правило 4. Принцип субъективности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864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90B3DF-3EEA-4F94-93CE-BDDB9122D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Правила, которых стоит придерживаться при организации и проведении специального мероприятия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C721F8-D29C-40C3-A4B6-DC20A1B38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Правило 5. Принцип участия</a:t>
            </a:r>
          </a:p>
          <a:p>
            <a:r>
              <a:rPr lang="ru-RU" sz="4000" dirty="0"/>
              <a:t>Правило 6. Непрерывное консультирование клиента</a:t>
            </a:r>
          </a:p>
          <a:p>
            <a:r>
              <a:rPr lang="ru-RU" sz="4000" dirty="0"/>
              <a:t>Правило 7. Организация с учетом интересов и образа жизни целевой аудитории</a:t>
            </a:r>
          </a:p>
          <a:p>
            <a:r>
              <a:rPr lang="ru-RU" sz="4000" dirty="0"/>
              <a:t>Правило 8. Информационная поддержка мероприятия СМИ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7375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552684-BBF6-4B12-BE2A-2D0EF195B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3. Этапы процесса организации специального мероприятия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32BA49-1950-48EE-B159-641BC3C358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/>
              <a:t>П</a:t>
            </a:r>
            <a:r>
              <a:rPr lang="ru-RU" sz="3600" b="1" dirty="0"/>
              <a:t>ервым этапом</a:t>
            </a:r>
            <a:r>
              <a:rPr lang="ru-RU" sz="3600" dirty="0"/>
              <a:t> процесса организации </a:t>
            </a:r>
            <a:r>
              <a:rPr lang="ru-RU" sz="3600" dirty="0" err="1"/>
              <a:t>специальногомероприятия</a:t>
            </a:r>
            <a:r>
              <a:rPr lang="ru-RU" sz="3600" dirty="0"/>
              <a:t> выступает анализ текущей рыночной ситуации, который призван показать, какое место  в ряду конкурентов занимает продвигаемая товарная ярмарка, узнаваема ли она целевой аудиторией, какой образ компании-организатора сформировался в обществе и у партнеров по бизнесу, какую роль здесь играют маркетинговые коммуникации компании</a:t>
            </a:r>
          </a:p>
        </p:txBody>
      </p:sp>
    </p:spTree>
    <p:extLst>
      <p:ext uri="{BB962C8B-B14F-4D97-AF65-F5344CB8AC3E}">
        <p14:creationId xmlns:p14="http://schemas.microsoft.com/office/powerpoint/2010/main" val="21380547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7AEF64-E4E6-4065-91D4-90AA3710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Процесс планирования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1EA019-B4B5-4385-B69D-895721AC4D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позволяет на основе определения текущей ситуации своевременно выявлять направления дальнейшего движения к конечной цели и находить для этого кратчайший путь</a:t>
            </a:r>
          </a:p>
        </p:txBody>
      </p:sp>
    </p:spTree>
    <p:extLst>
      <p:ext uri="{BB962C8B-B14F-4D97-AF65-F5344CB8AC3E}">
        <p14:creationId xmlns:p14="http://schemas.microsoft.com/office/powerpoint/2010/main" val="36989205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C332B1D-6F5D-4B9B-82F0-6D8AB538B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900" b="1" dirty="0"/>
              <a:t>Исходным началом</a:t>
            </a:r>
            <a:r>
              <a:rPr lang="ru-RU" sz="3900" dirty="0"/>
              <a:t> является соответствие цели специального мероприятия бизнес-целям компании </a:t>
            </a:r>
          </a:p>
          <a:p>
            <a:pPr marL="0" indent="0" algn="just">
              <a:buNone/>
            </a:pPr>
            <a:r>
              <a:rPr lang="ru-RU" sz="3900" dirty="0"/>
              <a:t>Далее </a:t>
            </a:r>
            <a:r>
              <a:rPr lang="ru-RU" sz="3900" b="1" dirty="0"/>
              <a:t>необходимо определить целевую аудиторию</a:t>
            </a:r>
            <a:r>
              <a:rPr lang="ru-RU" sz="3900" dirty="0"/>
              <a:t>, на которую мероприятие будет ориентировано</a:t>
            </a:r>
          </a:p>
          <a:p>
            <a:pPr marL="0" indent="0" algn="just">
              <a:buNone/>
            </a:pPr>
            <a:r>
              <a:rPr lang="ru-RU" sz="3900" dirty="0"/>
              <a:t>Другой важный момент процесса планирования связан с </a:t>
            </a:r>
            <a:r>
              <a:rPr lang="ru-RU" sz="3900" b="1" dirty="0"/>
              <a:t>отбором творческих идей</a:t>
            </a:r>
            <a:r>
              <a:rPr lang="ru-RU" sz="3900" dirty="0"/>
              <a:t>, которые могут стать ключом к успеху мероприятия</a:t>
            </a:r>
          </a:p>
          <a:p>
            <a:pPr marL="0" indent="0" algn="just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468154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1BFE97-A8C4-43D5-9194-37DE81B42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Все действия по продвижению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F2BF61-2379-45A5-A9DC-AF994E964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3600" dirty="0"/>
              <a:t>целесообразно разделить на три этапа: до мероприятия, в процессе реализации мероприятия и после мероприятия</a:t>
            </a:r>
          </a:p>
          <a:p>
            <a:pPr marL="0" indent="0" algn="just">
              <a:buNone/>
            </a:pPr>
            <a:r>
              <a:rPr lang="ru-RU" sz="3600" b="1" dirty="0"/>
              <a:t>При этом выделяются следующие вопросы: </a:t>
            </a:r>
          </a:p>
          <a:p>
            <a:pPr lvl="0" algn="just"/>
            <a:r>
              <a:rPr lang="ru-RU" sz="3600" dirty="0"/>
              <a:t>какие стилистические решения будут реализованы в проекте, как они способствуют привлечению участников и их позитивному эмоциональному настрою</a:t>
            </a:r>
          </a:p>
          <a:p>
            <a:pPr lvl="0" algn="just"/>
            <a:r>
              <a:rPr lang="ru-RU" sz="3600" dirty="0"/>
              <a:t>кто из персонала и партнеров чем будет заниматься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80383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244D7A-506B-4CE8-BE44-B92891B19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Следует </a:t>
            </a:r>
            <a:r>
              <a:rPr lang="ru-RU" b="1" dirty="0"/>
              <a:t>разработать график реализации мероприятия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CA739B-AF8B-4A56-AC73-32AF2775F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/>
              <a:t>с контрольными сроками включая и время, нужное для репетиции</a:t>
            </a:r>
          </a:p>
          <a:p>
            <a:pPr marL="0" indent="0" algn="just">
              <a:buNone/>
            </a:pPr>
            <a:r>
              <a:rPr lang="ru-RU" sz="4400" dirty="0"/>
              <a:t>После чего сценарий и график следует тщательно перепроверить, чтобы исключить возможные ошибки, найти слабые места и определить бюджет мероприятия</a:t>
            </a:r>
          </a:p>
        </p:txBody>
      </p:sp>
    </p:spTree>
    <p:extLst>
      <p:ext uri="{BB962C8B-B14F-4D97-AF65-F5344CB8AC3E}">
        <p14:creationId xmlns:p14="http://schemas.microsoft.com/office/powerpoint/2010/main" val="13187089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733CBE-6158-4187-A4D9-971EFF602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Эффективность развлекательной деятельности определяется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69164D-660D-496B-8F89-5D6816027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/>
              <a:t>активностью посетителей, их желанием пообщаться с организаторами, и, наконец, числом участников, оставшихся до конца мероприятия</a:t>
            </a:r>
          </a:p>
          <a:p>
            <a:pPr marL="0" indent="0" algn="just">
              <a:buNone/>
            </a:pPr>
            <a:r>
              <a:rPr lang="ru-RU" sz="3600" dirty="0"/>
              <a:t>Рост продаж товаров компании после мероприятия будет свидетельствовать об эффективности мероприятия в целом, для чего следует сравнить объем продаж после мероприятия с аналогичным периодом предыдущего года</a:t>
            </a:r>
          </a:p>
        </p:txBody>
      </p:sp>
    </p:spTree>
    <p:extLst>
      <p:ext uri="{BB962C8B-B14F-4D97-AF65-F5344CB8AC3E}">
        <p14:creationId xmlns:p14="http://schemas.microsoft.com/office/powerpoint/2010/main" val="2396658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08BBE0-EB68-4537-9B81-8B78FFF54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Важной задачей в процессе планирования специального мероприятия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049EED-E779-40DC-ABAF-38158B552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является </a:t>
            </a:r>
            <a:r>
              <a:rPr lang="ru-RU" sz="4400" b="1" dirty="0"/>
              <a:t>определение места для проведения мероприятия</a:t>
            </a:r>
            <a:r>
              <a:rPr lang="ru-RU" sz="4400" dirty="0"/>
              <a:t>, т.к. выбор площадки или помещения в значительной степени влияет на привлекательность мероприятия для посетителей и обеспечивает атмосферу, требуемую для реализации проекта </a:t>
            </a:r>
          </a:p>
        </p:txBody>
      </p:sp>
    </p:spTree>
    <p:extLst>
      <p:ext uri="{BB962C8B-B14F-4D97-AF65-F5344CB8AC3E}">
        <p14:creationId xmlns:p14="http://schemas.microsoft.com/office/powerpoint/2010/main" val="12155342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24C2A5-996E-4CB2-996B-E663F9B92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Следует провести анализ плана </a:t>
            </a:r>
            <a:br>
              <a:rPr lang="ru-RU" b="1" dirty="0"/>
            </a:br>
            <a:r>
              <a:rPr lang="ru-RU" b="1" dirty="0"/>
              <a:t>площадки или помещения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7EEFD9-7F61-4ED6-86C8-1E6D81F08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4400" dirty="0"/>
              <a:t>и разделить их на зоны в соответствии с предполагаемой аудиторией</a:t>
            </a:r>
          </a:p>
          <a:p>
            <a:pPr marL="0" indent="0" algn="just">
              <a:buNone/>
            </a:pPr>
            <a:r>
              <a:rPr lang="ru-RU" sz="4400" dirty="0"/>
              <a:t>В каждой из таких зон посетители должны чувствовать присутствие компании-организатора и тематики мероприятия – начиная с оформления площадки, образцов товаров, речи ведущего, сценария конкурсов, сувениров и др.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46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164F43-CECC-4010-9DF3-11BBB276B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Специальные мероприятия по целям также могут быть разделены на следующие группы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8129A2-47F8-4CBA-8E9A-F999B2B32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sz="4000" dirty="0"/>
              <a:t>непосредственно ориентированные на получение прибыли и проводимые в коммерческих целях (прибыль образуется в результате действий в процессе проведения события)</a:t>
            </a:r>
          </a:p>
          <a:p>
            <a:pPr lvl="0" algn="just"/>
            <a:r>
              <a:rPr lang="ru-RU" sz="4000" dirty="0"/>
              <a:t>косвенно ориентированные на получение прибыли и направленные прежде всего на создание позитивного впечатления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3677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02CDBF-8A77-4301-A373-750C40E9E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Выбор нестандартных площадок для проведения мероприятия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040CC2-49B1-4617-87B0-B2D99CEBF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/>
              <a:t>может зачастую обеспечить организатором некоторые преимущества</a:t>
            </a:r>
          </a:p>
          <a:p>
            <a:pPr marL="0" indent="0" algn="just">
              <a:buNone/>
            </a:pPr>
            <a:r>
              <a:rPr lang="ru-RU" sz="3600" dirty="0"/>
              <a:t>Прежде всего, такие </a:t>
            </a:r>
            <a:r>
              <a:rPr lang="ru-RU" sz="3600" dirty="0" err="1"/>
              <a:t>местхорошо</a:t>
            </a:r>
            <a:r>
              <a:rPr lang="ru-RU" sz="3600" dirty="0"/>
              <a:t>, а иногда и надолго запоминаются участниками</a:t>
            </a:r>
          </a:p>
          <a:p>
            <a:pPr marL="0" indent="0" algn="just">
              <a:buNone/>
            </a:pPr>
            <a:r>
              <a:rPr lang="ru-RU" sz="3600" dirty="0"/>
              <a:t>Во-вторых, организаторы имеют возможность существенно сэкономить на оплате аренды, ибо она значительно ниже аренды популярных и «раскрученных» рекламой мест</a:t>
            </a:r>
          </a:p>
        </p:txBody>
      </p:sp>
    </p:spTree>
    <p:extLst>
      <p:ext uri="{BB962C8B-B14F-4D97-AF65-F5344CB8AC3E}">
        <p14:creationId xmlns:p14="http://schemas.microsoft.com/office/powerpoint/2010/main" val="40046918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F2F965-70A8-4C9F-A4D1-97229D2B2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Примеры применения </a:t>
            </a:r>
            <a:r>
              <a:rPr lang="ru-RU" b="1" dirty="0" err="1"/>
              <a:t>event</a:t>
            </a:r>
            <a:r>
              <a:rPr lang="ru-RU" b="1" dirty="0"/>
              <a:t>-маркетинга из зарубежной и отечественной практики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700E1A-A5D1-4993-AC7F-5FC0C8381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5037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компания </a:t>
            </a:r>
            <a:r>
              <a:rPr lang="ru-RU" dirty="0" err="1"/>
              <a:t>Coca-Cola</a:t>
            </a:r>
            <a:endParaRPr lang="ru-RU" dirty="0"/>
          </a:p>
          <a:p>
            <a:r>
              <a:rPr lang="ru-RU" dirty="0" err="1"/>
              <a:t>McDonald’s</a:t>
            </a:r>
            <a:endParaRPr lang="ru-RU" dirty="0"/>
          </a:p>
          <a:p>
            <a:r>
              <a:rPr lang="ru-RU" dirty="0" err="1"/>
              <a:t>Nestle</a:t>
            </a:r>
            <a:endParaRPr lang="ru-RU" dirty="0"/>
          </a:p>
          <a:p>
            <a:r>
              <a:rPr lang="ru-RU" dirty="0" err="1"/>
              <a:t>WorldsofAdventure</a:t>
            </a:r>
            <a:r>
              <a:rPr lang="ru-RU" dirty="0"/>
              <a:t> </a:t>
            </a:r>
          </a:p>
          <a:p>
            <a:r>
              <a:rPr lang="ru-RU" dirty="0" err="1"/>
              <a:t>Guinness</a:t>
            </a:r>
            <a:endParaRPr lang="ru-RU" dirty="0"/>
          </a:p>
          <a:p>
            <a:r>
              <a:rPr lang="ru-RU" dirty="0" err="1"/>
              <a:t>Avon</a:t>
            </a:r>
            <a:endParaRPr lang="ru-RU" dirty="0"/>
          </a:p>
          <a:p>
            <a:r>
              <a:rPr lang="ru-RU" dirty="0" err="1"/>
              <a:t>Red</a:t>
            </a:r>
            <a:r>
              <a:rPr lang="ru-RU" dirty="0"/>
              <a:t> </a:t>
            </a:r>
            <a:r>
              <a:rPr lang="ru-RU" dirty="0" err="1"/>
              <a:t>Bull</a:t>
            </a:r>
            <a:endParaRPr lang="ru-RU" dirty="0"/>
          </a:p>
          <a:p>
            <a:r>
              <a:rPr lang="ru-RU" dirty="0"/>
              <a:t>IKEA</a:t>
            </a:r>
          </a:p>
          <a:p>
            <a:r>
              <a:rPr lang="ru-RU" dirty="0"/>
              <a:t>«Аэрофлот»</a:t>
            </a:r>
          </a:p>
          <a:p>
            <a:r>
              <a:rPr lang="ru-RU" dirty="0"/>
              <a:t>«Российские железные дороги»</a:t>
            </a:r>
          </a:p>
          <a:p>
            <a:r>
              <a:rPr lang="ru-RU" dirty="0"/>
              <a:t>«НК «Роснефть»</a:t>
            </a:r>
          </a:p>
          <a:p>
            <a:r>
              <a:rPr lang="ru-RU" dirty="0"/>
              <a:t>«Ростелеком»</a:t>
            </a:r>
          </a:p>
          <a:p>
            <a:r>
              <a:rPr lang="ru-RU" dirty="0"/>
              <a:t>«Сбербанк России»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8840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3E4214-2ACD-41B7-BE0C-ED23AF161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dirty="0"/>
            </a:br>
            <a:r>
              <a:rPr lang="ru-RU" dirty="0"/>
              <a:t>Клоун Рональд</a:t>
            </a:r>
            <a:br>
              <a:rPr lang="ru-RU" dirty="0"/>
            </a:br>
            <a:r>
              <a:rPr lang="ru-RU" dirty="0" err="1"/>
              <a:t>McDonald’s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199B36F0-790E-4BC6-83A2-D4A754F14A4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930" y="1825625"/>
            <a:ext cx="696214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3624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80108A-917B-473F-B14B-D6784B52D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Nestle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1C44673C-B157-4D04-8280-3E733BF282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649" y="1825625"/>
            <a:ext cx="418225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5510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CAC648-6C59-4805-82A3-BBF8AFB0E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WorldsofAdventure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0AAD2B38-ECAE-42DD-B6CB-6CE2D55B181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2006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4DC832-D42A-4678-97A4-7D92BA303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9118"/>
          </a:xfrm>
        </p:spPr>
        <p:txBody>
          <a:bodyPr/>
          <a:lstStyle/>
          <a:p>
            <a:r>
              <a:rPr lang="ru-RU" b="1" dirty="0"/>
              <a:t>Источники: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592B48-D20D-4766-AB32-7C98F0F53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4124"/>
            <a:ext cx="10515600" cy="5523875"/>
          </a:xfrm>
        </p:spPr>
        <p:txBody>
          <a:bodyPr>
            <a:normAutofit fontScale="55000" lnSpcReduction="20000"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Жбанков Д Е. Нерушимые правила успешного бизнеса в сфере ивент-индустрии // Международный журнал гуманитарных и естественных наук. </a:t>
            </a:r>
            <a:r>
              <a:rPr lang="en-US" dirty="0"/>
              <a:t>2021. №1-2. URL: </a:t>
            </a:r>
            <a:r>
              <a:rPr lang="en-US" u="sng" dirty="0">
                <a:hlinkClick r:id="rId2"/>
              </a:rPr>
              <a:t>https://cyberleninka.ru/article/n/nerushimye-pravila-uspeshnogo-biznesa-v-sfere-ivent-industrii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u="sng" dirty="0" err="1"/>
              <a:t>Землянная</a:t>
            </a:r>
            <a:r>
              <a:rPr lang="ru-RU" u="sng" dirty="0"/>
              <a:t> А С., Савостин Д А. Особенности использования специальных мероприятий в качестве маркетингового инструмента // Международный журнал гуманитарных и естественных наук. </a:t>
            </a:r>
            <a:r>
              <a:rPr lang="en-US" dirty="0"/>
              <a:t>2020. №6-2. URL: </a:t>
            </a:r>
            <a:r>
              <a:rPr lang="en-US" u="sng" dirty="0">
                <a:hlinkClick r:id="rId3"/>
              </a:rPr>
              <a:t>https://cyberleninka.ru/article/n/osobennosti-ispolzovaniya-spetsialnyh-meropriyatiy-v-kachestve-marketingovogo-instrumenta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Ковалевская Р. В. Место ивент-маркетинга в комплексе интегрированных маркетинговых коммуникаций // </a:t>
            </a:r>
            <a:r>
              <a:rPr lang="ru-RU" dirty="0" err="1"/>
              <a:t>Коммуникология</a:t>
            </a:r>
            <a:r>
              <a:rPr lang="ru-RU" dirty="0"/>
              <a:t>: электронный научный журнал. </a:t>
            </a:r>
            <a:r>
              <a:rPr lang="en-US" dirty="0"/>
              <a:t>2020. №4. URL: </a:t>
            </a:r>
            <a:r>
              <a:rPr lang="en-US" u="sng" dirty="0">
                <a:hlinkClick r:id="rId4"/>
              </a:rPr>
              <a:t>https://cyberleninka.ru/article/n/mesto-ivent-marketinga-v-komplekse-integrirovannyh-marketingovyh-kommunikatsiy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Куршакова</a:t>
            </a:r>
            <a:r>
              <a:rPr lang="ru-RU" dirty="0"/>
              <a:t> Н. С. Актуальные вопросы формирования лояльности покупателей и посредников // ПСЭ. 2010. </a:t>
            </a:r>
            <a:r>
              <a:rPr lang="en-US" dirty="0"/>
              <a:t>№3. URL: </a:t>
            </a:r>
            <a:r>
              <a:rPr lang="en-US" u="sng" dirty="0">
                <a:hlinkClick r:id="rId5"/>
              </a:rPr>
              <a:t>https://cyberleninka.ru/article/n/aktualnye-voprosy-formirovaniya-loyalnosti-pokupateley-i-posrednikov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Лебедева А.П. Специальные мероприятия как инструмент коммуникационной политики // Вестник ГУУ. 2013. </a:t>
            </a:r>
            <a:r>
              <a:rPr lang="en-US" dirty="0"/>
              <a:t>№23. URL: </a:t>
            </a:r>
            <a:r>
              <a:rPr lang="en-US" u="sng" dirty="0">
                <a:hlinkClick r:id="rId6"/>
              </a:rPr>
              <a:t>https://cyberleninka.ru/article/n/spetsialnye-meropriyatiya-kak-instrumentkommunikatsionnoy-politiki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Ломаченкова</a:t>
            </a:r>
            <a:r>
              <a:rPr lang="ru-RU" dirty="0"/>
              <a:t> Е. А. Зарубежный и российский опыт применения </a:t>
            </a:r>
            <a:r>
              <a:rPr lang="ru-RU" dirty="0" err="1"/>
              <a:t>event</a:t>
            </a:r>
            <a:r>
              <a:rPr lang="ru-RU" dirty="0"/>
              <a:t>-маркетинга // E-</a:t>
            </a:r>
            <a:r>
              <a:rPr lang="ru-RU" dirty="0" err="1"/>
              <a:t>Scio</a:t>
            </a:r>
            <a:r>
              <a:rPr lang="ru-RU" dirty="0"/>
              <a:t>. 2022. №4 (67). </a:t>
            </a:r>
            <a:r>
              <a:rPr lang="en-US" dirty="0"/>
              <a:t>URL: </a:t>
            </a:r>
            <a:r>
              <a:rPr lang="en-US" u="sng" dirty="0">
                <a:hlinkClick r:id="rId7"/>
              </a:rPr>
              <a:t>https://cyberleninka.ru/article/n/zarubezhnyy-i-rossiyskiy-opyt-primeneniya-event-marketinga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Манихин А. А. Понятие, сущность и преимущества событийного маркетинга // Российское предпринимательство. </a:t>
            </a:r>
            <a:r>
              <a:rPr lang="en-US" dirty="0"/>
              <a:t>2010. №3-1. URL: </a:t>
            </a:r>
            <a:r>
              <a:rPr lang="en-US" u="sng" dirty="0">
                <a:hlinkClick r:id="rId8"/>
              </a:rPr>
              <a:t>https://cyberleninka.ru/article/n/ponyatie-suschnost-i-preimuschestva-sobytiynogo-marketinga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Попова О. И., Сысоева Т. Л.  Событийный маркетинг: вызовы и возможности нового времени // Вестник </a:t>
            </a:r>
            <a:r>
              <a:rPr lang="ru-RU" dirty="0" err="1"/>
              <a:t>СИБИТа</a:t>
            </a:r>
            <a:r>
              <a:rPr lang="ru-RU" dirty="0"/>
              <a:t>. </a:t>
            </a:r>
            <a:r>
              <a:rPr lang="en-US" dirty="0"/>
              <a:t>2023. №3. URL: </a:t>
            </a:r>
            <a:r>
              <a:rPr lang="en-US" u="sng" dirty="0">
                <a:hlinkClick r:id="rId9"/>
              </a:rPr>
              <a:t>https://cyberleninka.ru/article/n/sobytiynyy-marketing-vyzovy-i-vozmozhnosti-novogo-vremeni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Пядышева Т. Г., </a:t>
            </a:r>
            <a:r>
              <a:rPr lang="ru-RU" dirty="0" err="1"/>
              <a:t>Слогоцкий</a:t>
            </a:r>
            <a:r>
              <a:rPr lang="ru-RU" dirty="0"/>
              <a:t> Д. А. Разработка концепции подготовки и проведения специального мероприятия // Вестник Тамбовского университета. Серия: Общественные науки. 2018. №13. </a:t>
            </a:r>
            <a:r>
              <a:rPr lang="en-US" dirty="0"/>
              <a:t>URL</a:t>
            </a:r>
            <a:r>
              <a:rPr lang="ru-RU" dirty="0"/>
              <a:t>: </a:t>
            </a:r>
            <a:r>
              <a:rPr lang="en-US" u="sng" dirty="0">
                <a:hlinkClick r:id="rId10"/>
              </a:rPr>
              <a:t>https</a:t>
            </a:r>
            <a:r>
              <a:rPr lang="ru-RU" u="sng" dirty="0">
                <a:hlinkClick r:id="rId10"/>
              </a:rPr>
              <a:t>://</a:t>
            </a:r>
            <a:r>
              <a:rPr lang="en-US" u="sng" dirty="0" err="1">
                <a:hlinkClick r:id="rId10"/>
              </a:rPr>
              <a:t>cyberleninka</a:t>
            </a:r>
            <a:r>
              <a:rPr lang="ru-RU" u="sng" dirty="0">
                <a:hlinkClick r:id="rId10"/>
              </a:rPr>
              <a:t>.</a:t>
            </a:r>
            <a:r>
              <a:rPr lang="en-US" u="sng" dirty="0" err="1">
                <a:hlinkClick r:id="rId10"/>
              </a:rPr>
              <a:t>ru</a:t>
            </a:r>
            <a:r>
              <a:rPr lang="ru-RU" u="sng" dirty="0">
                <a:hlinkClick r:id="rId10"/>
              </a:rPr>
              <a:t>/</a:t>
            </a:r>
            <a:r>
              <a:rPr lang="en-US" u="sng" dirty="0">
                <a:hlinkClick r:id="rId10"/>
              </a:rPr>
              <a:t>article</a:t>
            </a:r>
            <a:r>
              <a:rPr lang="ru-RU" u="sng" dirty="0">
                <a:hlinkClick r:id="rId10"/>
              </a:rPr>
              <a:t>/</a:t>
            </a:r>
            <a:r>
              <a:rPr lang="en-US" u="sng" dirty="0">
                <a:hlinkClick r:id="rId10"/>
              </a:rPr>
              <a:t>n</a:t>
            </a:r>
            <a:r>
              <a:rPr lang="ru-RU" u="sng" dirty="0">
                <a:hlinkClick r:id="rId10"/>
              </a:rPr>
              <a:t>/</a:t>
            </a:r>
            <a:r>
              <a:rPr lang="en-US" u="sng" dirty="0" err="1">
                <a:hlinkClick r:id="rId10"/>
              </a:rPr>
              <a:t>razrabotka</a:t>
            </a:r>
            <a:r>
              <a:rPr lang="ru-RU" u="sng" dirty="0">
                <a:hlinkClick r:id="rId10"/>
              </a:rPr>
              <a:t>-</a:t>
            </a:r>
            <a:r>
              <a:rPr lang="en-US" u="sng" dirty="0" err="1">
                <a:hlinkClick r:id="rId10"/>
              </a:rPr>
              <a:t>kontseptsii</a:t>
            </a:r>
            <a:r>
              <a:rPr lang="ru-RU" u="sng" dirty="0">
                <a:hlinkClick r:id="rId10"/>
              </a:rPr>
              <a:t>-</a:t>
            </a:r>
            <a:r>
              <a:rPr lang="en-US" u="sng" dirty="0" err="1">
                <a:hlinkClick r:id="rId10"/>
              </a:rPr>
              <a:t>podgotovki</a:t>
            </a:r>
            <a:r>
              <a:rPr lang="ru-RU" u="sng" dirty="0">
                <a:hlinkClick r:id="rId10"/>
              </a:rPr>
              <a:t>-</a:t>
            </a:r>
            <a:r>
              <a:rPr lang="en-US" u="sng" dirty="0" err="1">
                <a:hlinkClick r:id="rId10"/>
              </a:rPr>
              <a:t>i</a:t>
            </a:r>
            <a:r>
              <a:rPr lang="ru-RU" u="sng" dirty="0">
                <a:hlinkClick r:id="rId10"/>
              </a:rPr>
              <a:t>-</a:t>
            </a:r>
            <a:r>
              <a:rPr lang="en-US" u="sng" dirty="0" err="1">
                <a:hlinkClick r:id="rId10"/>
              </a:rPr>
              <a:t>provedeniya</a:t>
            </a:r>
            <a:r>
              <a:rPr lang="ru-RU" u="sng" dirty="0">
                <a:hlinkClick r:id="rId10"/>
              </a:rPr>
              <a:t>-</a:t>
            </a:r>
            <a:r>
              <a:rPr lang="en-US" u="sng" dirty="0" err="1">
                <a:hlinkClick r:id="rId10"/>
              </a:rPr>
              <a:t>spetsialnogo</a:t>
            </a:r>
            <a:r>
              <a:rPr lang="ru-RU" u="sng" dirty="0">
                <a:hlinkClick r:id="rId10"/>
              </a:rPr>
              <a:t>-</a:t>
            </a:r>
            <a:r>
              <a:rPr lang="en-US" u="sng" dirty="0" err="1">
                <a:hlinkClick r:id="rId10"/>
              </a:rPr>
              <a:t>meropriyatiya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8683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5FE4B5-6F43-4DBB-B9A2-242CA35D8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Возможно разделение специальных мероприятий по другим критериям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3F86FE-FCA7-4C3B-B872-DDF62ADBEE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/>
              <a:t>маркетинговая среда</a:t>
            </a:r>
            <a:r>
              <a:rPr lang="ru-RU" dirty="0"/>
              <a:t>: внешние специальные события, внутренние специальные события</a:t>
            </a:r>
          </a:p>
          <a:p>
            <a:r>
              <a:rPr lang="ru-RU" b="1" dirty="0"/>
              <a:t>тип маркетинговой среды</a:t>
            </a:r>
            <a:r>
              <a:rPr lang="ru-RU" dirty="0"/>
              <a:t>: политические, корпоративные, социальные, культурные, спортивные</a:t>
            </a:r>
          </a:p>
          <a:p>
            <a:r>
              <a:rPr lang="ru-RU" b="1" dirty="0"/>
              <a:t>характер взаимодействия участников</a:t>
            </a:r>
            <a:r>
              <a:rPr lang="ru-RU" dirty="0"/>
              <a:t>: формальные, неформальные</a:t>
            </a:r>
          </a:p>
          <a:p>
            <a:r>
              <a:rPr lang="ru-RU" b="1" dirty="0"/>
              <a:t>масштабы целевой аудитории</a:t>
            </a:r>
            <a:r>
              <a:rPr lang="ru-RU" dirty="0"/>
              <a:t>: международные, государственные, корпоративные, </a:t>
            </a:r>
            <a:r>
              <a:rPr lang="ru-RU" dirty="0" err="1"/>
              <a:t>микрособытия</a:t>
            </a:r>
            <a:r>
              <a:rPr lang="ru-RU" dirty="0"/>
              <a:t> (деловая встреча, свидание)</a:t>
            </a:r>
          </a:p>
          <a:p>
            <a:r>
              <a:rPr lang="ru-RU" b="1" dirty="0"/>
              <a:t>маркетинговые задачи</a:t>
            </a:r>
            <a:r>
              <a:rPr lang="ru-RU" dirty="0"/>
              <a:t>: закрепляющие достигнутые результаты, кардинально меняющие отношения целевой аудитории с брендом (ребрендинг, вывод нового продукта)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438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7F7644-3672-42E3-BF9D-71692A4F2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По периодичности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специальные мероприятия бывают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C6B6F9-DE13-4566-83D1-B4E014672F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sz="4400" dirty="0"/>
              <a:t>единовременными</a:t>
            </a:r>
          </a:p>
          <a:p>
            <a:pPr lvl="0" algn="just"/>
            <a:r>
              <a:rPr lang="ru-RU" sz="4400" dirty="0"/>
              <a:t>циклическими, привязанными к какой-либо дате</a:t>
            </a:r>
          </a:p>
          <a:p>
            <a:pPr lvl="0" algn="just"/>
            <a:r>
              <a:rPr lang="ru-RU" sz="4400" dirty="0"/>
              <a:t>многократными, когда акция проводится в различных местах или же ее исполнители отправляются в тур по городам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09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7753B1-115A-4AD8-8EAB-2D3381F37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Все специальные мероприятия также могут быть разделены </a:t>
            </a:r>
            <a:r>
              <a:rPr lang="ru-RU" b="1" dirty="0"/>
              <a:t>по целевой аудитории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42AA98-1115-49EB-9B48-4A38A6232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sz="3200" dirty="0"/>
              <a:t>закрытое корпоративное событие для партнеров, сотрудников или дистрибьюторов компании (семинары, конференции, праздники)</a:t>
            </a:r>
          </a:p>
          <a:p>
            <a:pPr lvl="0" algn="just"/>
            <a:r>
              <a:rPr lang="ru-RU" sz="3200" dirty="0"/>
              <a:t>события, ориентированные на конкретную узкую аудиторию (VIP-презентации, мероприятия для журналистов), которая в дальнейшем может быть использована для дальнейшей трансляции информации</a:t>
            </a:r>
          </a:p>
          <a:p>
            <a:pPr lvl="0" algn="just"/>
            <a:r>
              <a:rPr lang="ru-RU" sz="3200" dirty="0"/>
              <a:t>события, рассчитанные на коммуникацию с массовой аудиторией (концерты, спортивные мероприятия)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16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3280A7-69EE-4A63-B3C3-AAB8991A7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Специальные мероприятия могут быть ориентированы на </a:t>
            </a:r>
            <a:r>
              <a:rPr lang="ru-RU" b="1" dirty="0"/>
              <a:t>несколько типов аудитории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E8207B-EE90-4CA8-A17D-8EBC5282A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ru-RU" sz="3200" dirty="0"/>
              <a:t>внутреннюю — это сотрудники компании, для которых организуются корпоративные праздники, юбилеи и торжества, дающие возможность для мотивации и являющиеся эффективным инструментом сплочения коллектива</a:t>
            </a:r>
          </a:p>
          <a:p>
            <a:pPr lvl="0" algn="just"/>
            <a:r>
              <a:rPr lang="ru-RU" sz="3200" dirty="0"/>
              <a:t>внешнюю — это партнеры, СМИ, клиенты, для которых проводятся выставки, концерты, семинары, конференции, презентации</a:t>
            </a:r>
          </a:p>
          <a:p>
            <a:pPr lvl="0" algn="just"/>
            <a:r>
              <a:rPr lang="ru-RU" sz="3200" dirty="0"/>
              <a:t>комбинированную — она объединяет аудиторию внешнюю и внутреннюю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4034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94407F-4D84-4058-B303-7CEBF656D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2. Разработка концепции подготовки и проведения специального мероприятия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2EA3F7-FF28-4395-B4E8-28C1A0636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/>
          </a:bodyPr>
          <a:lstStyle/>
          <a:p>
            <a:pPr marL="0" indent="0" fontAlgn="t">
              <a:buNone/>
            </a:pPr>
            <a:r>
              <a:rPr lang="ru-RU" sz="4400" b="1" dirty="0"/>
              <a:t>Творческая часть</a:t>
            </a:r>
            <a:endParaRPr lang="ru-RU" sz="4400" dirty="0"/>
          </a:p>
          <a:p>
            <a:pPr fontAlgn="t"/>
            <a:r>
              <a:rPr lang="ru-RU" sz="4400" dirty="0"/>
              <a:t>какими целями и задачами руководствоваться</a:t>
            </a:r>
          </a:p>
          <a:p>
            <a:pPr fontAlgn="t"/>
            <a:r>
              <a:rPr lang="ru-RU" sz="4400" dirty="0"/>
              <a:t>на какую аудиторию рассчитано мероприятие</a:t>
            </a:r>
          </a:p>
          <a:p>
            <a:pPr fontAlgn="t"/>
            <a:r>
              <a:rPr lang="ru-RU" sz="4400" dirty="0"/>
              <a:t>разработку программы проведения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02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C5432F-BE12-4087-9CF2-0CB4155D8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Административная часть 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FBB0AE-3310-431E-8E32-20751FF87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t"/>
            <a:r>
              <a:rPr lang="ru-RU" sz="3600" dirty="0"/>
              <a:t>разработку брифа (или технического задания) события для внутренних и внешних подрядчиков</a:t>
            </a:r>
          </a:p>
          <a:p>
            <a:pPr algn="just" fontAlgn="t"/>
            <a:r>
              <a:rPr lang="ru-RU" sz="3600" dirty="0"/>
              <a:t>подбор персонала для работы на мероприятии</a:t>
            </a:r>
          </a:p>
          <a:p>
            <a:pPr algn="just" fontAlgn="t"/>
            <a:r>
              <a:rPr lang="ru-RU" sz="3600" dirty="0"/>
              <a:t>выбор места проведения мероприятия</a:t>
            </a:r>
          </a:p>
          <a:p>
            <a:pPr algn="just" fontAlgn="t"/>
            <a:r>
              <a:rPr lang="ru-RU" sz="3600" dirty="0"/>
              <a:t>составление схемы мероприятия</a:t>
            </a:r>
          </a:p>
          <a:p>
            <a:pPr algn="just" fontAlgn="t"/>
            <a:r>
              <a:rPr lang="ru-RU" sz="3600" dirty="0"/>
              <a:t>работу со средствами массовой информации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7318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1678</Words>
  <Application>Microsoft Office PowerPoint</Application>
  <PresentationFormat>Широкоэкранный</PresentationFormat>
  <Paragraphs>140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Тема Office</vt:lpstr>
      <vt:lpstr>ТЕМА ЛЕКЦИИ 2. ХАРАКТЕРИСТИКИ ПОДГОТОВКИ И РЕАЛИЗАЦИИ СПЕЦИАЛЬНЫХ МЕРОПРИЯТИЙ</vt:lpstr>
      <vt:lpstr>1. Виды специальных мероприятий </vt:lpstr>
      <vt:lpstr>Специальные мероприятия по целям также могут быть разделены на следующие группы</vt:lpstr>
      <vt:lpstr>Возможно разделение специальных мероприятий по другим критериям </vt:lpstr>
      <vt:lpstr>По периодичности  специальные мероприятия бывают </vt:lpstr>
      <vt:lpstr>Все специальные мероприятия также могут быть разделены по целевой аудитории</vt:lpstr>
      <vt:lpstr>Специальные мероприятия могут быть ориентированы на несколько типов аудитории </vt:lpstr>
      <vt:lpstr>2. Разработка концепции подготовки и проведения специального мероприятия </vt:lpstr>
      <vt:lpstr>Административная часть  </vt:lpstr>
      <vt:lpstr>Творческое направление разработки</vt:lpstr>
      <vt:lpstr>Основными методиками определения портрета целевой аудитории являются  </vt:lpstr>
      <vt:lpstr>Важнейшее направление творческой части разработки специального мероприятия – это составление программы проведения </vt:lpstr>
      <vt:lpstr>Работа над административной частью разработки специального мероприятия начинается с разработки брифа события для внутренних и внешних подрядчиков </vt:lpstr>
      <vt:lpstr>Успешное проведение и результаты мероприятия напрямую зависят от качественного подбора и грамотной работы персонала</vt:lpstr>
      <vt:lpstr>Далее производится работа по выбору места проведения</vt:lpstr>
      <vt:lpstr>Составление схемы мероприятия</vt:lpstr>
      <vt:lpstr>Завершающим этапом административного направления является работа со СМИ</vt:lpstr>
      <vt:lpstr>Аккредитация представителей СМИ </vt:lpstr>
      <vt:lpstr>Процесс аккредитации начинается с подачи заявки  </vt:lpstr>
      <vt:lpstr>Правила, которых стоит придерживаться при организации и проведении специального мероприятия</vt:lpstr>
      <vt:lpstr>Правила, которых стоит придерживаться при организации и проведении специального мероприятия</vt:lpstr>
      <vt:lpstr>3. Этапы процесса организации специального мероприятия </vt:lpstr>
      <vt:lpstr>Процесс планирования </vt:lpstr>
      <vt:lpstr>Презентация PowerPoint</vt:lpstr>
      <vt:lpstr>Все действия по продвижению </vt:lpstr>
      <vt:lpstr>Следует разработать график реализации мероприятия </vt:lpstr>
      <vt:lpstr>Эффективность развлекательной деятельности определяется </vt:lpstr>
      <vt:lpstr>Важной задачей в процессе планирования специального мероприятия </vt:lpstr>
      <vt:lpstr>Следует провести анализ плана  площадки или помещения </vt:lpstr>
      <vt:lpstr>Выбор нестандартных площадок для проведения мероприятия </vt:lpstr>
      <vt:lpstr>Примеры применения event-маркетинга из зарубежной и отечественной практики</vt:lpstr>
      <vt:lpstr> Клоун Рональд McDonald’s  </vt:lpstr>
      <vt:lpstr>Nestle </vt:lpstr>
      <vt:lpstr>WorldsofAdventure  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ЛЕКЦИИ 2. ХАРАКТЕРИСТИКИ ПОДГОТОВКИ И РЕАЛИЗАЦИИ СПЕЦИАЛЬНЫХ МЕРОПРИЯТИЙ</dc:title>
  <dc:creator>thinker</dc:creator>
  <cp:lastModifiedBy>thinker</cp:lastModifiedBy>
  <cp:revision>7</cp:revision>
  <dcterms:created xsi:type="dcterms:W3CDTF">2025-01-09T12:24:17Z</dcterms:created>
  <dcterms:modified xsi:type="dcterms:W3CDTF">2025-01-12T08:21:27Z</dcterms:modified>
</cp:coreProperties>
</file>